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0" r:id="rId3"/>
    <p:sldId id="348" r:id="rId4"/>
    <p:sldId id="311" r:id="rId5"/>
    <p:sldId id="349" r:id="rId6"/>
    <p:sldId id="354" r:id="rId7"/>
    <p:sldId id="355" r:id="rId8"/>
    <p:sldId id="350" r:id="rId9"/>
    <p:sldId id="351" r:id="rId10"/>
    <p:sldId id="352" r:id="rId11"/>
    <p:sldId id="353" r:id="rId12"/>
    <p:sldId id="306" r:id="rId13"/>
    <p:sldId id="28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/>
    <p:restoredTop sz="94694"/>
  </p:normalViewPr>
  <p:slideViewPr>
    <p:cSldViewPr>
      <p:cViewPr varScale="1">
        <p:scale>
          <a:sx n="85" d="100"/>
          <a:sy n="85" d="100"/>
        </p:scale>
        <p:origin x="162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2FCCC-F49B-4EEC-90A6-A360588B0EEB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E21F2-916E-4407-8EA3-3600E340D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21F2-916E-4407-8EA3-3600E340D01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5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40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022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9387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124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133A2-E1E2-4A84-9F77-446D1F8B94F1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17B9E-CC8B-4971-8B54-4CCE54AD99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braham_de_Moivre" TargetMode="External"/><Relationship Id="rId3" Type="http://schemas.openxmlformats.org/officeDocument/2006/relationships/hyperlink" Target="https://en.wikipedia.org/wiki/68%E2%80%9395%E2%80%9399.7_rule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onlinestatbook.com/2/calculators/normal.html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R to Calculate Probabilities from the Normal Distribution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 32, Fall 2020</a:t>
            </a:r>
          </a:p>
          <a:p>
            <a:r>
              <a:rPr lang="en-US" dirty="0"/>
              <a:t>Discussion Section #5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651AB-544C-8E48-991A-438772C6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90454"/>
            <a:ext cx="6051000" cy="4162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36FF8-85C7-D34B-A6A4-B9022542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pnorm</a:t>
            </a:r>
            <a:r>
              <a:rPr lang="en-US" dirty="0"/>
              <a:t>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27821-F673-D14C-937F-17534FA67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38732"/>
            <a:ext cx="9067800" cy="561446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Probability that a normal random variable with mean 22 and variance 25 is less than 17 </a:t>
            </a:r>
          </a:p>
          <a:p>
            <a:pPr marL="1143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(17,22,sd=5)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0.1586553 </a:t>
            </a:r>
          </a:p>
        </p:txBody>
      </p:sp>
    </p:spTree>
    <p:extLst>
      <p:ext uri="{BB962C8B-B14F-4D97-AF65-F5344CB8AC3E}">
        <p14:creationId xmlns:p14="http://schemas.microsoft.com/office/powerpoint/2010/main" val="138479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1AC48-0010-0042-A08C-05684180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50" y="2241582"/>
            <a:ext cx="6286500" cy="4324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36FF8-85C7-D34B-A6A4-B9022542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pnorm</a:t>
            </a:r>
            <a:r>
              <a:rPr lang="en-US" dirty="0"/>
              <a:t>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27821-F673-D14C-937F-17534FA67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38732"/>
            <a:ext cx="9067800" cy="561446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Probability that a normal random variable with mean 22 and variance 25 is less than 15 or greater than 25 </a:t>
            </a:r>
            <a:br>
              <a:rPr lang="en-US" dirty="0"/>
            </a:br>
            <a:br>
              <a:rPr lang="en-US" dirty="0"/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(15,22,sd=5)+1-pnorm(25,22,sd=5) 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[1] 0.3550098</a:t>
            </a:r>
          </a:p>
        </p:txBody>
      </p:sp>
    </p:spTree>
    <p:extLst>
      <p:ext uri="{BB962C8B-B14F-4D97-AF65-F5344CB8AC3E}">
        <p14:creationId xmlns:p14="http://schemas.microsoft.com/office/powerpoint/2010/main" val="85045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277833" y="18393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dirty="0"/>
              <a:t>Normal Distributions: Manufacturing Example </a:t>
            </a:r>
            <a:endParaRPr sz="5400" dirty="0"/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11700" y="914400"/>
            <a:ext cx="8520600" cy="516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600" i="1" dirty="0"/>
              <a:t>The R code ‘Lab05_ClassExample.R’ solves the following example from Lecture 10. Your TA will review the problem and code with you.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A manufacturer is producing a ¾ -inch threaded rod. It is determined that the diameter of the rod follows a N(0.75,0.001) distribution.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600" dirty="0"/>
              <a:t>(a) If the manufacture must throw out any rod that is not within 0.0014” of  0.75”, determine the percentage of the rods that will be discarded.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600" dirty="0"/>
              <a:t>(b) Management wants  to bring waste under 5%, what standard deviation must be attained to make this happen?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236030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C36-E4B1-A044-8484-CFC703A0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#5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0C980-26D5-134D-96FC-80F19639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 this class you will do the following.</a:t>
            </a:r>
          </a:p>
          <a:p>
            <a:pPr marL="514350" indent="-514350">
              <a:buAutoNum type="arabicParenR"/>
            </a:pPr>
            <a:r>
              <a:rPr lang="en-US" dirty="0"/>
              <a:t>Answer the questions on Lab05.pdf.</a:t>
            </a:r>
          </a:p>
          <a:p>
            <a:pPr marL="914400" lvl="1" indent="-514350"/>
            <a:r>
              <a:rPr lang="en-US" i="1" dirty="0"/>
              <a:t>Each question must include both a picture (shaded normal distribution) and the calculation/solution.</a:t>
            </a:r>
          </a:p>
          <a:p>
            <a:pPr marL="914400" lvl="1" indent="-514350"/>
            <a:r>
              <a:rPr lang="en-US" i="1" dirty="0"/>
              <a:t>You must use complete sentences.</a:t>
            </a:r>
          </a:p>
          <a:p>
            <a:pPr marL="914400" lvl="1" indent="-514350"/>
            <a:r>
              <a:rPr lang="en-US" i="1" dirty="0"/>
              <a:t>You do not need to hand in a R script.</a:t>
            </a:r>
          </a:p>
          <a:p>
            <a:pPr marL="514350" indent="-514350">
              <a:buAutoNum type="arabicParenR"/>
            </a:pPr>
            <a:r>
              <a:rPr lang="en-US"/>
              <a:t>Submit your Lab </a:t>
            </a:r>
            <a:r>
              <a:rPr lang="en-US" dirty="0"/>
              <a:t>Write up (Word/PDF,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u="sng" dirty="0"/>
              <a:t>Note: </a:t>
            </a:r>
            <a:r>
              <a:rPr lang="en-US" dirty="0"/>
              <a:t>For full credit on </a:t>
            </a:r>
            <a:r>
              <a:rPr lang="en-US" b="1" dirty="0"/>
              <a:t>any</a:t>
            </a:r>
            <a:r>
              <a:rPr lang="en-US" dirty="0"/>
              <a:t> question involving a normal distribution, you must also plot the shaded region of a Normal PDF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66778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 #5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continue to learn the basics of R.</a:t>
            </a:r>
          </a:p>
          <a:p>
            <a:r>
              <a:rPr lang="en-US" dirty="0"/>
              <a:t>We will explore using R to help us answer questions involving the normal distribution.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3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186" y="1511993"/>
            <a:ext cx="7179289" cy="45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625" y="1066800"/>
            <a:ext cx="2250975" cy="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822244" y="36156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34414" y="3615661"/>
            <a:ext cx="55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CDF</a:t>
            </a:r>
          </a:p>
        </p:txBody>
      </p:sp>
      <p:sp>
        <p:nvSpPr>
          <p:cNvPr id="10" name="Shape 427">
            <a:extLst>
              <a:ext uri="{FF2B5EF4-FFF2-40B4-BE49-F238E27FC236}">
                <a16:creationId xmlns:a16="http://schemas.microsoft.com/office/drawing/2014/main" id="{1348940E-9389-3E4D-8E18-1AAD390B3F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Normal Probability Distribution</a:t>
            </a:r>
            <a:endParaRPr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F27A37-ED7E-9E47-921B-4493B9D3B6AD}"/>
                  </a:ext>
                </a:extLst>
              </p:cNvPr>
              <p:cNvSpPr/>
              <p:nvPr/>
            </p:nvSpPr>
            <p:spPr>
              <a:xfrm>
                <a:off x="5486400" y="1066800"/>
                <a:ext cx="289560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dirty="0"/>
                  <a:t>Mean: E[X]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marL="0" lvl="1"/>
                <a:r>
                  <a:rPr lang="en-US" dirty="0"/>
                  <a:t>Variance: V(X)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F27A37-ED7E-9E47-921B-4493B9D3B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066800"/>
                <a:ext cx="2895600" cy="646331"/>
              </a:xfrm>
              <a:prstGeom prst="rect">
                <a:avLst/>
              </a:prstGeom>
              <a:blipFill>
                <a:blip r:embed="rId5"/>
                <a:stretch>
                  <a:fillRect l="-1747" t="-3846" b="-9615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63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-76200" y="0"/>
            <a:ext cx="929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Normal </a:t>
            </a:r>
            <a:r>
              <a:rPr lang="en" sz="3200" dirty="0" err="1"/>
              <a:t>Dist</a:t>
            </a:r>
            <a:r>
              <a:rPr lang="en" sz="3200" dirty="0"/>
              <a:t>:  “</a:t>
            </a:r>
            <a:r>
              <a:rPr lang="en" sz="3200" dirty="0">
                <a:hlinkClick r:id="rId3"/>
              </a:rPr>
              <a:t>68-95-99.7 Rule</a:t>
            </a:r>
            <a:r>
              <a:rPr lang="en" sz="3200" dirty="0"/>
              <a:t>” or “Empirical Rule”</a:t>
            </a:r>
            <a:endParaRPr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2" y="1233311"/>
            <a:ext cx="7143750" cy="4127500"/>
          </a:xfrm>
          <a:prstGeom prst="rect">
            <a:avLst/>
          </a:prstGeom>
        </p:spPr>
      </p:pic>
      <p:pic>
        <p:nvPicPr>
          <p:cNvPr id="1026" name="Picture 2" descr="https://lh3.googleusercontent.com/RDJiK-ic_TzLzzYYvcivHztF3KFSpdcQi_4_xskFS5lZgiZHSbLdDeJZ89ODFojwSgh_D8ZWcQgYrfzuMPr6cHyIiCqEAzWuKGa3qi0ISc6ih5-L1XPtjJnzL_XL7PY3VrAy-aQ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84" y="5431649"/>
            <a:ext cx="1819275" cy="27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ng left-arrow long left-arrow long left-arrow long left-arrow long left-arrow long left-arrow long left-arrow plus-or-minus 3 sigma almost-equals 99.7 percent-sign long right-arrow long right-arrow long right-arrow long right-arrow long right-arrow long right-arrow long right-arr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08" y="6273800"/>
            <a:ext cx="5991225" cy="27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ng left-arrow long left-arrow long left-arrow long left-arrow plus-or-minus 2 sigma almost-equals 95 percent-sign long right-arrow long right-arrow long right-arrow long right-arro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862" y="5852724"/>
            <a:ext cx="3829050" cy="27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146951"/>
            <a:ext cx="44678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First published in 1733 by </a:t>
            </a:r>
            <a:r>
              <a:rPr lang="en-US" sz="2000" dirty="0">
                <a:hlinkClick r:id="rId8"/>
              </a:rPr>
              <a:t>DeMoive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Based on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Almost all data falls within </a:t>
            </a:r>
            <a:r>
              <a:rPr lang="el-GR" sz="2000" dirty="0"/>
              <a:t>μ±</a:t>
            </a:r>
            <a:r>
              <a:rPr lang="en-US" sz="2000" dirty="0"/>
              <a:t>3</a:t>
            </a:r>
            <a:r>
              <a:rPr lang="el-GR" sz="2000" dirty="0"/>
              <a:t>σ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20C852-8B1F-C344-8F91-AB7085932BF5}"/>
                  </a:ext>
                </a:extLst>
              </p:cNvPr>
              <p:cNvSpPr/>
              <p:nvPr/>
            </p:nvSpPr>
            <p:spPr>
              <a:xfrm>
                <a:off x="5486400" y="1066800"/>
                <a:ext cx="2895600" cy="6699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dirty="0"/>
                  <a:t>Mean: E[X]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lvl="1"/>
                <a:r>
                  <a:rPr lang="en-US" dirty="0"/>
                  <a:t>Variance: V(X) = 1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20C852-8B1F-C344-8F91-AB7085932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066800"/>
                <a:ext cx="2895600" cy="669992"/>
              </a:xfrm>
              <a:prstGeom prst="rect">
                <a:avLst/>
              </a:prstGeom>
              <a:blipFill>
                <a:blip r:embed="rId9"/>
                <a:stretch>
                  <a:fillRect l="-1747" t="-3704" b="-5556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5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0846-71E9-3D41-82ED-F8E01F2C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will look at 2 ways to solve problems of Normal Distribution Calculations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F03DD-2757-9C48-BE6F-59C5E75E0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57400"/>
            <a:ext cx="8520600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Online Webtool:</a:t>
            </a:r>
          </a:p>
          <a:p>
            <a:pPr lvl="1"/>
            <a:r>
              <a:rPr lang="en-US" dirty="0">
                <a:hlinkClick r:id="rId2"/>
              </a:rPr>
              <a:t>http://onlinestatbook.com/2/calculators/normal.html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 Programming Language </a:t>
            </a:r>
          </a:p>
          <a:p>
            <a:endParaRPr lang="en-US" dirty="0"/>
          </a:p>
          <a:p>
            <a:r>
              <a:rPr lang="en-US" dirty="0"/>
              <a:t>To figure out what any command in R does use: ?command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 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0846-71E9-3D41-82ED-F8E01F2C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Normal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71744C4-B4DF-E64D-8E64-70B0DF2154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633933"/>
                <a:ext cx="8520600" cy="409046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pnorm</a:t>
                </a:r>
                <a:r>
                  <a:rPr lang="en-US" dirty="0"/>
                  <a:t> calculates CDF of the normal distribution:</a:t>
                </a:r>
              </a:p>
              <a:p>
                <a:pPr marL="11430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pnorm</a:t>
                </a:r>
                <a:r>
                  <a:rPr lang="en-US" dirty="0"/>
                  <a:t> has three arguments: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x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mean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standard deviation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Example: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pnorm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(27.4, mean=50,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=20)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71744C4-B4DF-E64D-8E64-70B0DF215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633933"/>
                <a:ext cx="8520600" cy="40904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A0B7B5-F618-0B43-B710-96E4B8C85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3" t="14454" r="40833" b="51333"/>
          <a:stretch/>
        </p:blipFill>
        <p:spPr>
          <a:xfrm>
            <a:off x="555403" y="4419600"/>
            <a:ext cx="3969300" cy="2214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C8F630-618B-2D48-A5A8-68055043B713}"/>
              </a:ext>
            </a:extLst>
          </p:cNvPr>
          <p:cNvSpPr/>
          <p:nvPr/>
        </p:nvSpPr>
        <p:spPr>
          <a:xfrm>
            <a:off x="4495800" y="50327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(27.4, mean=50,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0.1292381</a:t>
            </a:r>
          </a:p>
        </p:txBody>
      </p:sp>
    </p:spTree>
    <p:extLst>
      <p:ext uri="{BB962C8B-B14F-4D97-AF65-F5344CB8AC3E}">
        <p14:creationId xmlns:p14="http://schemas.microsoft.com/office/powerpoint/2010/main" val="3270653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0846-71E9-3D41-82ED-F8E01F2C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Normal CDF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744C4-B4DF-E64D-8E64-70B0DF215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33933"/>
            <a:ext cx="8520600" cy="409046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dirty="0"/>
              <a:t> calculates PDF of the normal distribution: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dirty="0"/>
              <a:t> has three arguments: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xrange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mean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standard deviation</a:t>
            </a:r>
          </a:p>
          <a:p>
            <a:pPr>
              <a:lnSpc>
                <a:spcPct val="120000"/>
              </a:lnSpc>
            </a:pPr>
            <a:r>
              <a:rPr lang="en-US" dirty="0"/>
              <a:t>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(27.4, mean=50,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0B7B5-F618-0B43-B710-96E4B8C85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14454" r="40833" b="51333"/>
          <a:stretch/>
        </p:blipFill>
        <p:spPr>
          <a:xfrm>
            <a:off x="555403" y="4419600"/>
            <a:ext cx="3969300" cy="22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E9847-5608-0342-9AE9-05F08C01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778867"/>
            <a:ext cx="5486400" cy="3774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36FF8-85C7-D34B-A6A4-B9022542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pnorm</a:t>
            </a:r>
            <a:r>
              <a:rPr lang="en-US" dirty="0"/>
              <a:t>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27821-F673-D14C-937F-17534FA67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38732"/>
            <a:ext cx="9067800" cy="561446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Probability that a normal random variable with mean 22 and variance 25 lies between 16.2 and 27.5 </a:t>
            </a:r>
            <a:br>
              <a:rPr lang="en-US" dirty="0"/>
            </a:br>
            <a:endParaRPr lang="en-US" dirty="0"/>
          </a:p>
          <a:p>
            <a:pPr marL="11430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(27.5,22,sd=5)-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(16.2,22,sd=5)</a:t>
            </a:r>
          </a:p>
          <a:p>
            <a:pPr marL="11430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[1] 0.7413095</a:t>
            </a:r>
          </a:p>
        </p:txBody>
      </p:sp>
    </p:spTree>
    <p:extLst>
      <p:ext uri="{BB962C8B-B14F-4D97-AF65-F5344CB8AC3E}">
        <p14:creationId xmlns:p14="http://schemas.microsoft.com/office/powerpoint/2010/main" val="208137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95C8C4-3DE8-D646-9EC0-4427DBAC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49620"/>
            <a:ext cx="6691800" cy="4603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36FF8-85C7-D34B-A6A4-B9022542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pnorm</a:t>
            </a:r>
            <a:r>
              <a:rPr lang="en-US" dirty="0"/>
              <a:t>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27821-F673-D14C-937F-17534FA67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38732"/>
            <a:ext cx="9067800" cy="561446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Probability that a normal random variable with mean 22 and variance 25 is greater than 29 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&gt;1-pnorm(29,22,sd=5)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0.08075666 </a:t>
            </a:r>
          </a:p>
        </p:txBody>
      </p:sp>
    </p:spTree>
    <p:extLst>
      <p:ext uri="{BB962C8B-B14F-4D97-AF65-F5344CB8AC3E}">
        <p14:creationId xmlns:p14="http://schemas.microsoft.com/office/powerpoint/2010/main" val="40684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4699</TotalTime>
  <Words>633</Words>
  <Application>Microsoft Office PowerPoint</Application>
  <PresentationFormat>On-screen Show (4:3)</PresentationFormat>
  <Paragraphs>68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Courier New</vt:lpstr>
      <vt:lpstr>Office Theme</vt:lpstr>
      <vt:lpstr>Using R to Calculate Probabilities from the Normal Distribution</vt:lpstr>
      <vt:lpstr>Discussion Section #5</vt:lpstr>
      <vt:lpstr>Normal Probability Distribution</vt:lpstr>
      <vt:lpstr>Normal Dist:  “68-95-99.7 Rule” or “Empirical Rule”</vt:lpstr>
      <vt:lpstr>We will look at 2 ways to solve problems of Normal Distribution Calculations</vt:lpstr>
      <vt:lpstr>Using the Normal CDF</vt:lpstr>
      <vt:lpstr>Using the Normal CDF</vt:lpstr>
      <vt:lpstr>Using pnorm in R</vt:lpstr>
      <vt:lpstr>Using pnorm in R</vt:lpstr>
      <vt:lpstr>Using pnorm in R</vt:lpstr>
      <vt:lpstr>Using pnorm in R</vt:lpstr>
      <vt:lpstr>Normal Distributions: Manufacturing Example </vt:lpstr>
      <vt:lpstr>Lab #5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Harish S. Bhat</dc:creator>
  <cp:lastModifiedBy>Lihong Zhao</cp:lastModifiedBy>
  <cp:revision>200</cp:revision>
  <dcterms:created xsi:type="dcterms:W3CDTF">2011-08-25T16:29:15Z</dcterms:created>
  <dcterms:modified xsi:type="dcterms:W3CDTF">2020-10-04T20:33:20Z</dcterms:modified>
</cp:coreProperties>
</file>